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A183C4A-1BC0-48BD-988A-3F062889099E}">
  <a:tblStyle styleId="{7A183C4A-1BC0-48BD-988A-3F062889099E}"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Two meetings so far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Shape 2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6" name="Shape 2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Take note of the questions (No need to mention GitHub Wiki)</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Shape 2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 name="Shape 2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School, P</a:t>
            </a:r>
            <a:r>
              <a:rPr lang="en-GB"/>
              <a:t>roject scope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Shape 2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 name="Shape 2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The initial backlog for the project is divided in two</a:t>
            </a:r>
          </a:p>
          <a:p>
            <a:pPr lvl="0">
              <a:spcBef>
                <a:spcPts val="0"/>
              </a:spcBef>
              <a:buNone/>
            </a:pPr>
            <a:r>
              <a:rPr lang="en-GB"/>
              <a:t>The first one is user backlog </a:t>
            </a:r>
          </a:p>
          <a:p>
            <a:pPr lvl="0">
              <a:spcBef>
                <a:spcPts val="0"/>
              </a:spcBef>
              <a:buNone/>
            </a:pPr>
            <a:r>
              <a:rPr lang="en-GB"/>
              <a:t>In here we put the tasks that we are aiming to done for this project</a:t>
            </a:r>
          </a:p>
          <a:p>
            <a:pPr lvl="0">
              <a:spcBef>
                <a:spcPts val="0"/>
              </a:spcBef>
              <a:buNone/>
            </a:pPr>
            <a:r>
              <a:rPr lang="en-GB"/>
              <a:t>We add priority and effort to every table </a:t>
            </a:r>
          </a:p>
          <a:p>
            <a:pPr lvl="0">
              <a:spcBef>
                <a:spcPts val="0"/>
              </a:spcBef>
              <a:buNone/>
            </a:pPr>
            <a:r>
              <a:rPr lang="en-GB"/>
              <a:t>In the user backlog we can see that every task is #1</a:t>
            </a:r>
          </a:p>
          <a:p>
            <a:pPr lvl="0">
              <a:spcBef>
                <a:spcPts val="0"/>
              </a:spcBef>
              <a:buNone/>
            </a:pPr>
            <a:r>
              <a:rPr lang="en-GB"/>
              <a:t>This is how the system works</a:t>
            </a:r>
          </a:p>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Kevin</a:t>
            </a:r>
          </a:p>
          <a:p>
            <a:pPr lvl="0">
              <a:spcBef>
                <a:spcPts val="0"/>
              </a:spcBef>
              <a:buNone/>
            </a:pPr>
            <a:r>
              <a:t/>
            </a:r>
            <a:endParaRPr/>
          </a:p>
          <a:p>
            <a:pPr lvl="0">
              <a:spcBef>
                <a:spcPts val="0"/>
              </a:spcBef>
              <a:buNone/>
            </a:pPr>
            <a:r>
              <a:rPr lang="en-GB"/>
              <a:t>What is swimlane</a:t>
            </a:r>
          </a:p>
          <a:p>
            <a:pPr lvl="0">
              <a:spcBef>
                <a:spcPts val="0"/>
              </a:spcBef>
              <a:buNone/>
            </a:pPr>
            <a:r>
              <a:rPr lang="en-GB"/>
              <a:t>What is category</a:t>
            </a:r>
          </a:p>
          <a:p>
            <a:pPr lvl="0">
              <a:spcBef>
                <a:spcPts val="0"/>
              </a:spcBef>
              <a:buNone/>
            </a:pPr>
            <a:r>
              <a:rPr lang="en-GB"/>
              <a:t>For the admin backlog we have more tasks</a:t>
            </a:r>
          </a:p>
          <a:p>
            <a:pPr lvl="0">
              <a:spcBef>
                <a:spcPts val="0"/>
              </a:spcBef>
              <a:buNone/>
            </a:pPr>
            <a:r>
              <a:rPr lang="en-GB"/>
              <a:t>In the first priority we have the ability to create 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ABB uses this software in team meetings in the morning to see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DjAna and Amer Exchange students from Bosnia</a:t>
            </a:r>
          </a:p>
          <a:p>
            <a:pPr lvl="0">
              <a:spcBef>
                <a:spcPts val="0"/>
              </a:spcBef>
              <a:buNone/>
            </a:pPr>
            <a:r>
              <a:rPr lang="en-GB"/>
              <a:t>Taking the Masters programme in Software engineering.</a:t>
            </a:r>
          </a:p>
          <a:p>
            <a:pPr lvl="0">
              <a:spcBef>
                <a:spcPts val="0"/>
              </a:spcBef>
              <a:buNone/>
            </a:pPr>
            <a:r>
              <a:t/>
            </a:r>
            <a:endParaRPr/>
          </a:p>
          <a:p>
            <a:pPr lvl="0">
              <a:spcBef>
                <a:spcPts val="0"/>
              </a:spcBef>
              <a:buNone/>
            </a:pPr>
            <a:r>
              <a:rPr lang="en-GB"/>
              <a:t>Kevin all the way from Mexico, taking the Bachelors programme in Computer sincence.</a:t>
            </a:r>
          </a:p>
          <a:p>
            <a:pPr lvl="0">
              <a:spcBef>
                <a:spcPts val="0"/>
              </a:spcBef>
              <a:buNone/>
            </a:pPr>
            <a:r>
              <a:t/>
            </a:r>
            <a:endParaRPr/>
          </a:p>
          <a:p>
            <a:pPr lvl="0">
              <a:spcBef>
                <a:spcPts val="0"/>
              </a:spcBef>
              <a:buNone/>
            </a:pPr>
            <a:r>
              <a:rPr lang="en-GB"/>
              <a:t>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In our group we have some roles</a:t>
            </a:r>
          </a:p>
          <a:p>
            <a:pPr lvl="0">
              <a:spcBef>
                <a:spcPts val="0"/>
              </a:spcBef>
              <a:buNone/>
            </a:pPr>
            <a:r>
              <a:t/>
            </a:r>
            <a:endParaRPr/>
          </a:p>
          <a:p>
            <a:pPr lvl="0">
              <a:spcBef>
                <a:spcPts val="0"/>
              </a:spcBef>
              <a:buNone/>
            </a:pPr>
            <a:r>
              <a:rPr lang="en-GB"/>
              <a:t>We have:</a:t>
            </a:r>
          </a:p>
          <a:p>
            <a:pPr lvl="0">
              <a:spcBef>
                <a:spcPts val="0"/>
              </a:spcBef>
              <a:buNone/>
            </a:pPr>
            <a:r>
              <a:t/>
            </a:r>
            <a:endParaRPr/>
          </a:p>
          <a:p>
            <a:pPr lvl="0">
              <a:spcBef>
                <a:spcPts val="0"/>
              </a:spcBef>
              <a:buNone/>
            </a:pPr>
            <a:r>
              <a:rPr lang="en-GB"/>
              <a:t>Common </a:t>
            </a:r>
            <a:r>
              <a:rPr lang="en-GB"/>
              <a:t>responsibility</a:t>
            </a:r>
          </a:p>
          <a:p>
            <a:pPr lvl="0">
              <a:spcBef>
                <a:spcPts val="0"/>
              </a:spcBef>
              <a:buNone/>
            </a:pPr>
            <a:r>
              <a:t/>
            </a:r>
            <a:endParaRPr/>
          </a:p>
          <a:p>
            <a:pPr lvl="0">
              <a:spcBef>
                <a:spcPts val="0"/>
              </a:spcBef>
              <a:buNone/>
            </a:pPr>
            <a:r>
              <a:rPr lang="en-GB"/>
              <a:t>This is not set in stone and roles an be added and changed </a:t>
            </a:r>
            <a:r>
              <a:rPr lang="en-GB"/>
              <a:t>throughout</a:t>
            </a:r>
            <a:r>
              <a:rPr lang="en-GB"/>
              <a:t> the project.</a:t>
            </a:r>
          </a:p>
          <a:p>
            <a:pPr lvl="0">
              <a:spcBef>
                <a:spcPts val="0"/>
              </a:spcBef>
              <a:buNone/>
            </a:pPr>
            <a:r>
              <a:t/>
            </a:r>
            <a:endParaRPr/>
          </a:p>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t/>
            </a:r>
            <a:endParaRPr/>
          </a:p>
          <a:p>
            <a:pPr lvl="0">
              <a:spcBef>
                <a:spcPts val="0"/>
              </a:spcBef>
              <a:buNone/>
            </a:pPr>
            <a:r>
              <a:rPr lang="en-GB"/>
              <a:t>GitHub -</a:t>
            </a:r>
          </a:p>
          <a:p>
            <a:pPr lvl="0">
              <a:spcBef>
                <a:spcPts val="0"/>
              </a:spcBef>
              <a:buNone/>
            </a:pPr>
            <a:r>
              <a:rPr lang="en-GB"/>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Slack - </a:t>
            </a:r>
          </a:p>
          <a:p>
            <a:pPr lvl="0">
              <a:spcBef>
                <a:spcPts val="0"/>
              </a:spcBef>
              <a:buNone/>
            </a:pPr>
            <a:r>
              <a:rPr lang="en-GB"/>
              <a:t>	A Messaging platform for teams.</a:t>
            </a:r>
          </a:p>
          <a:p>
            <a:pPr lvl="0">
              <a:spcBef>
                <a:spcPts val="0"/>
              </a:spcBef>
              <a:buNone/>
            </a:pPr>
            <a:r>
              <a:rPr lang="en-GB"/>
              <a:t>	We tried using Facebook Messenger.</a:t>
            </a:r>
          </a:p>
          <a:p>
            <a:pPr lvl="0">
              <a:spcBef>
                <a:spcPts val="0"/>
              </a:spcBef>
              <a:buNone/>
            </a:pPr>
            <a:r>
              <a:rPr lang="en-GB"/>
              <a:t>	Slack allows us to have channels for diferent topics</a:t>
            </a:r>
          </a:p>
          <a:p>
            <a:pPr lvl="0">
              <a:spcBef>
                <a:spcPts val="0"/>
              </a:spcBef>
              <a:buNone/>
            </a:pPr>
            <a:r>
              <a:rPr lang="en-GB"/>
              <a:t>	Works on all platforms and keep our messages searchable.</a:t>
            </a:r>
          </a:p>
          <a:p>
            <a:pPr lvl="0">
              <a:spcBef>
                <a:spcPts val="0"/>
              </a:spcBef>
              <a:buNone/>
            </a:pPr>
            <a:r>
              <a:rPr lang="en-GB"/>
              <a:t>	Lots of integrations.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G Suite - Formally known as Google Apps.</a:t>
            </a:r>
          </a:p>
          <a:p>
            <a:pPr lvl="0">
              <a:spcBef>
                <a:spcPts val="0"/>
              </a:spcBef>
              <a:buNone/>
            </a:pPr>
            <a:r>
              <a:rPr lang="en-GB"/>
              <a:t>	We are using Google Docs for collaborative editing.</a:t>
            </a:r>
          </a:p>
          <a:p>
            <a:pPr lvl="0">
              <a:spcBef>
                <a:spcPts val="0"/>
              </a:spcBef>
              <a:buNone/>
            </a:pPr>
            <a:r>
              <a:rPr lang="en-GB"/>
              <a:t>	Everything gets stored in Google Drive.</a:t>
            </a:r>
          </a:p>
          <a:p>
            <a:pPr lvl="0">
              <a:spcBef>
                <a:spcPts val="0"/>
              </a:spcBef>
              <a:buNone/>
            </a:pPr>
            <a:r>
              <a:rPr lang="en-GB"/>
              <a:t>	</a:t>
            </a:r>
          </a:p>
          <a:p>
            <a:pPr lvl="0">
              <a:spcBef>
                <a:spcPts val="0"/>
              </a:spcBef>
              <a:buNone/>
            </a:pPr>
            <a:r>
              <a:rPr lang="en-GB"/>
              <a:t>We have a Google Sheet for time tracking and reporting working hours.</a:t>
            </a:r>
          </a:p>
          <a:p>
            <a:pPr lvl="0">
              <a:spcBef>
                <a:spcPts val="0"/>
              </a:spcBef>
              <a:buNone/>
            </a:pPr>
            <a:r>
              <a:t/>
            </a:r>
            <a:endParaRPr/>
          </a:p>
          <a:p>
            <a:pPr lvl="0">
              <a:spcBef>
                <a:spcPts val="0"/>
              </a:spcBef>
              <a:buNone/>
            </a:pPr>
            <a:r>
              <a:rPr lang="en-GB"/>
              <a:t>We have a shared google calendar for scheduling meetings.</a:t>
            </a:r>
          </a:p>
          <a:p>
            <a:pPr lvl="0">
              <a:spcBef>
                <a:spcPts val="0"/>
              </a:spcBef>
              <a:buNone/>
            </a:pPr>
            <a:r>
              <a:rPr lang="en-GB"/>
              <a:t>	Our schedules have lots of overlap</a:t>
            </a:r>
          </a:p>
          <a:p>
            <a:pPr lvl="0">
              <a:spcBef>
                <a:spcPts val="0"/>
              </a:spcBef>
              <a:buNone/>
            </a:pPr>
            <a:r>
              <a:rPr lang="en-GB"/>
              <a:t>	But we managed to find 16 hours a week where we are able to work together.</a:t>
            </a:r>
          </a:p>
          <a:p>
            <a:pPr lvl="0">
              <a:spcBef>
                <a:spcPts val="0"/>
              </a:spcBef>
              <a:buNone/>
            </a:pPr>
            <a:r>
              <a:rPr lang="en-GB"/>
              <a:t>	For those times we try to book a group room here in the school.</a:t>
            </a:r>
          </a:p>
          <a:p>
            <a:pPr lvl="0">
              <a:spcBef>
                <a:spcPts val="0"/>
              </a:spcBef>
              <a:buNone/>
            </a:pPr>
            <a:r>
              <a:rPr lang="en-GB"/>
              <a:t>	This seems like a lot of meeting, but it is not just meetings</a:t>
            </a:r>
          </a:p>
          <a:p>
            <a:pPr lvl="0">
              <a:spcBef>
                <a:spcPts val="0"/>
              </a:spcBef>
              <a:buNone/>
            </a:pPr>
            <a:r>
              <a:rPr lang="en-GB"/>
              <a:t>	It’s time when we can work together.</a:t>
            </a:r>
          </a:p>
          <a:p>
            <a:pPr lvl="0">
              <a:spcBef>
                <a:spcPts val="0"/>
              </a:spcBef>
              <a:buNone/>
            </a:pPr>
            <a:r>
              <a:rPr lang="en-GB"/>
              <a:t>	For the first parts of the project, the planning  phase and the design phase.</a:t>
            </a:r>
          </a:p>
          <a:p>
            <a:pPr lvl="0">
              <a:spcBef>
                <a:spcPts val="0"/>
              </a:spcBef>
              <a:buNone/>
            </a:pPr>
            <a:r>
              <a:rPr lang="en-GB"/>
              <a:t>	We try to work together as much as possible. </a:t>
            </a:r>
          </a:p>
          <a:p>
            <a:pPr lvl="0">
              <a:spcBef>
                <a:spcPts val="0"/>
              </a:spcBef>
              <a:buNone/>
            </a:pPr>
            <a:r>
              <a:t/>
            </a:r>
            <a:endParaRPr/>
          </a:p>
          <a:p>
            <a:pPr lvl="0">
              <a:spcBef>
                <a:spcPts val="0"/>
              </a:spcBef>
              <a:buNone/>
            </a:pPr>
            <a:r>
              <a:rPr lang="en-GB"/>
              <a:t>But fridays are used for planning meetings.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I hope that everyone is </a:t>
            </a:r>
            <a:r>
              <a:rPr lang="en-GB"/>
              <a:t>familiar</a:t>
            </a:r>
            <a:r>
              <a:rPr lang="en-GB"/>
              <a:t> with git, so i’m not going </a:t>
            </a:r>
            <a:r>
              <a:rPr lang="en-GB"/>
              <a:t>into</a:t>
            </a:r>
            <a:r>
              <a:rPr lang="en-GB"/>
              <a:t> details. We use git for code.</a:t>
            </a:r>
          </a:p>
          <a:p>
            <a:pPr lvl="0">
              <a:spcBef>
                <a:spcPts val="0"/>
              </a:spcBef>
              <a:buNone/>
            </a:pPr>
            <a:r>
              <a:t/>
            </a:r>
            <a:endParaRPr/>
          </a:p>
          <a:p>
            <a:pPr lvl="0">
              <a:spcBef>
                <a:spcPts val="0"/>
              </a:spcBef>
              <a:buNone/>
            </a:pPr>
            <a:r>
              <a:rPr lang="en-GB"/>
              <a:t>We are going to use GitHub, not only for our repo, but for project orginisation as well.</a:t>
            </a:r>
          </a:p>
          <a:p>
            <a:pPr lvl="0">
              <a:spcBef>
                <a:spcPts val="0"/>
              </a:spcBef>
              <a:buNone/>
            </a:pPr>
            <a:r>
              <a:t/>
            </a:r>
            <a:endParaRPr/>
          </a:p>
          <a:p>
            <a:pPr lvl="0">
              <a:spcBef>
                <a:spcPts val="0"/>
              </a:spcBef>
              <a:buNone/>
            </a:pPr>
            <a:r>
              <a:rPr lang="en-GB"/>
              <a:t>We decided not to use trello, instead we are using github projects. </a:t>
            </a:r>
          </a:p>
          <a:p>
            <a:pPr lvl="0">
              <a:spcBef>
                <a:spcPts val="0"/>
              </a:spcBef>
              <a:buNone/>
            </a:pPr>
            <a:r>
              <a:t/>
            </a:r>
            <a:endParaRPr/>
          </a:p>
          <a:p>
            <a:pPr lvl="0">
              <a:spcBef>
                <a:spcPts val="0"/>
              </a:spcBef>
              <a:buNone/>
            </a:pPr>
            <a:r>
              <a:rPr lang="en-GB"/>
              <a:t>It allows us to show our issues in a Kanban board. </a:t>
            </a:r>
          </a:p>
          <a:p>
            <a:pPr lvl="0">
              <a:spcBef>
                <a:spcPts val="0"/>
              </a:spcBef>
              <a:buNone/>
            </a:pPr>
            <a:r>
              <a:rPr lang="en-GB"/>
              <a:t>In our kanban board we have a column for review. We decided that we are going to review both documents and code as a way of Quality </a:t>
            </a:r>
            <a:r>
              <a:rPr lang="en-GB"/>
              <a:t>assurance</a:t>
            </a:r>
            <a:r>
              <a:rPr lang="en-GB"/>
              <a:t> </a:t>
            </a:r>
          </a:p>
          <a:p>
            <a:pPr lvl="0">
              <a:spcBef>
                <a:spcPts val="0"/>
              </a:spcBef>
              <a:buNone/>
            </a:pPr>
            <a:r>
              <a:t/>
            </a:r>
            <a:endParaRPr/>
          </a:p>
          <a:p>
            <a:pPr lvl="0">
              <a:spcBef>
                <a:spcPts val="0"/>
              </a:spcBef>
              <a:buNone/>
            </a:pPr>
            <a:r>
              <a:rPr lang="en-GB"/>
              <a:t>GitHub also allows us to devide our issues into milestones. We have a milestone for each week, so we can easly see what have and should be done each week.</a:t>
            </a:r>
          </a:p>
          <a:p>
            <a:pPr lvl="0">
              <a:spcBef>
                <a:spcPts val="0"/>
              </a:spcBef>
              <a:buNone/>
            </a:pPr>
            <a:r>
              <a:t/>
            </a:r>
            <a:endParaRPr/>
          </a:p>
          <a:p>
            <a:pPr lvl="0">
              <a:spcBef>
                <a:spcPts val="0"/>
              </a:spcBef>
              <a:buNone/>
            </a:pPr>
            <a:r>
              <a:rPr lang="en-GB"/>
              <a:t>So, that’s it for the tools we are using. Jawid!</a:t>
            </a:r>
          </a:p>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8" name="Shape 1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b="1" lang="en-GB" sz="1400">
                <a:latin typeface="Times New Roman"/>
                <a:ea typeface="Times New Roman"/>
                <a:cs typeface="Times New Roman"/>
                <a:sym typeface="Times New Roman"/>
              </a:rPr>
              <a:t>Our Client:</a:t>
            </a:r>
            <a:br>
              <a:rPr lang="en-GB" sz="1400">
                <a:latin typeface="Times New Roman"/>
                <a:ea typeface="Times New Roman"/>
                <a:cs typeface="Times New Roman"/>
                <a:sym typeface="Times New Roman"/>
              </a:rPr>
            </a:br>
            <a:r>
              <a:rPr lang="en-GB" sz="1400">
                <a:latin typeface="Times New Roman"/>
                <a:ea typeface="Times New Roman"/>
                <a:cs typeface="Times New Roman"/>
                <a:sym typeface="Times New Roman"/>
              </a:rPr>
              <a:t>Our client is ABB Port and they are developing automation and electrification for container terminals.</a:t>
            </a:r>
            <a:br>
              <a:rPr lang="en-GB" sz="1400">
                <a:latin typeface="Times New Roman"/>
                <a:ea typeface="Times New Roman"/>
                <a:cs typeface="Times New Roman"/>
                <a:sym typeface="Times New Roman"/>
              </a:rPr>
            </a:br>
            <a:r>
              <a:rPr lang="en-GB" sz="1400">
                <a:latin typeface="Times New Roman"/>
                <a:ea typeface="Times New Roman"/>
                <a:cs typeface="Times New Roman"/>
                <a:sym typeface="Times New Roman"/>
              </a:rPr>
              <a:t>Christoffer Holmstedt is the contact person and Team lead for an engineering team at ABB Ports. For their project they are in need of a digital kanban board. They have previously used post-it notes on a Whiteboard, but the high maintenance caused the system to fall apart about a year ago. </a:t>
            </a:r>
            <a:br>
              <a:rPr lang="en-GB" sz="1400">
                <a:latin typeface="Times New Roman"/>
                <a:ea typeface="Times New Roman"/>
                <a:cs typeface="Times New Roman"/>
                <a:sym typeface="Times New Roman"/>
              </a:rPr>
            </a:br>
            <a:r>
              <a:rPr b="1" lang="en-GB" sz="1400">
                <a:latin typeface="Times New Roman"/>
                <a:ea typeface="Times New Roman"/>
                <a:cs typeface="Times New Roman"/>
                <a:sym typeface="Times New Roman"/>
              </a:rPr>
              <a:t>Team Forge:</a:t>
            </a:r>
            <a:br>
              <a:rPr lang="en-GB" sz="1400">
                <a:latin typeface="Times New Roman"/>
                <a:ea typeface="Times New Roman"/>
                <a:cs typeface="Times New Roman"/>
                <a:sym typeface="Times New Roman"/>
              </a:rPr>
            </a:br>
            <a:r>
              <a:rPr lang="en-GB" sz="1400">
                <a:latin typeface="Times New Roman"/>
                <a:ea typeface="Times New Roman"/>
                <a:cs typeface="Times New Roman"/>
                <a:sym typeface="Times New Roman"/>
              </a:rPr>
              <a:t>Now the team at ABB are working with an application lifecycle management software called TeamForge by Collabnet. While TeamForge has its built-in kanban board but it does not fulfill their requirements. </a:t>
            </a:r>
            <a:br>
              <a:rPr lang="en-GB" sz="1400">
                <a:latin typeface="Times New Roman"/>
                <a:ea typeface="Times New Roman"/>
                <a:cs typeface="Times New Roman"/>
                <a:sym typeface="Times New Roman"/>
              </a:rPr>
            </a:br>
            <a:r>
              <a:rPr b="1" lang="en-GB" sz="1400">
                <a:latin typeface="Times New Roman"/>
                <a:ea typeface="Times New Roman"/>
                <a:cs typeface="Times New Roman"/>
                <a:sym typeface="Times New Roman"/>
              </a:rPr>
              <a:t>The problem:</a:t>
            </a:r>
            <a:br>
              <a:rPr lang="en-GB" sz="1400">
                <a:latin typeface="Times New Roman"/>
                <a:ea typeface="Times New Roman"/>
                <a:cs typeface="Times New Roman"/>
                <a:sym typeface="Times New Roman"/>
              </a:rPr>
            </a:br>
            <a:r>
              <a:rPr lang="en-GB" sz="1400">
                <a:latin typeface="Times New Roman"/>
                <a:ea typeface="Times New Roman"/>
                <a:cs typeface="Times New Roman"/>
                <a:sym typeface="Times New Roman"/>
              </a:rPr>
              <a:t>It does not offer them options for custom categories, swimlanes and is not practical to use on daily meetings. The goal with this project is to create a digital Kanban board that use data from TeamForge and visualise it in the Kanban board so that the whole team can track project tasks.</a:t>
            </a:r>
            <a:br>
              <a:rPr lang="en-GB" sz="1400">
                <a:latin typeface="Times New Roman"/>
                <a:ea typeface="Times New Roman"/>
                <a:cs typeface="Times New Roman"/>
                <a:sym typeface="Times New Roman"/>
              </a:rPr>
            </a:br>
            <a:br>
              <a:rPr lang="en-GB" sz="1400">
                <a:latin typeface="Times New Roman"/>
                <a:ea typeface="Times New Roman"/>
                <a:cs typeface="Times New Roman"/>
                <a:sym typeface="Times New Roman"/>
              </a:rPr>
            </a:b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lgn="just">
              <a:lnSpc>
                <a:spcPct val="115000"/>
              </a:lnSpc>
              <a:spcBef>
                <a:spcPts val="0"/>
              </a:spcBef>
              <a:spcAft>
                <a:spcPts val="1200"/>
              </a:spcAft>
              <a:buNone/>
            </a:pPr>
            <a:r>
              <a:rPr lang="en-GB" sz="1200">
                <a:highlight>
                  <a:srgbClr val="FFFFFF"/>
                </a:highlight>
              </a:rPr>
              <a:t>Our client wants a digital kanban board with drag and drop functionality. They want to use the kanban board for their projects that every team member can have access to it. The kanban board is a good view of what tasks the team lead find to important and should be done by team member.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rIns="91425" wrap="square" tIns="91425">
              <a:noAutofit/>
            </a:bodyPr>
            <a:lstStyle/>
            <a:p>
              <a:pPr lvl="0">
                <a:spcBef>
                  <a:spcPts val="0"/>
                </a:spcBef>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buSzPct val="100000"/>
              <a:defRPr sz="4000"/>
            </a:lvl1pPr>
            <a:lvl2pPr lvl="1">
              <a:spcBef>
                <a:spcPts val="0"/>
              </a:spcBef>
              <a:buSzPct val="100000"/>
              <a:defRPr sz="4000"/>
            </a:lvl2pPr>
            <a:lvl3pPr lvl="2">
              <a:spcBef>
                <a:spcPts val="0"/>
              </a:spcBef>
              <a:buSzPct val="100000"/>
              <a:defRPr sz="4000"/>
            </a:lvl3pPr>
            <a:lvl4pPr lvl="3">
              <a:spcBef>
                <a:spcPts val="0"/>
              </a:spcBef>
              <a:buSzPct val="100000"/>
              <a:defRPr sz="4000"/>
            </a:lvl4pPr>
            <a:lvl5pPr lvl="4">
              <a:spcBef>
                <a:spcPts val="0"/>
              </a:spcBef>
              <a:buSzPct val="100000"/>
              <a:defRPr sz="4000"/>
            </a:lvl5pPr>
            <a:lvl6pPr lvl="5">
              <a:spcBef>
                <a:spcPts val="0"/>
              </a:spcBef>
              <a:buSzPct val="100000"/>
              <a:defRPr sz="4000"/>
            </a:lvl6pPr>
            <a:lvl7pPr lvl="6">
              <a:spcBef>
                <a:spcPts val="0"/>
              </a:spcBef>
              <a:buSzPct val="100000"/>
              <a:defRPr sz="4000"/>
            </a:lvl7pPr>
            <a:lvl8pPr lvl="7">
              <a:spcBef>
                <a:spcPts val="0"/>
              </a:spcBef>
              <a:buSzPct val="100000"/>
              <a:defRPr sz="4000"/>
            </a:lvl8pPr>
            <a:lvl9pPr lvl="8">
              <a:spcBef>
                <a:spcPts val="0"/>
              </a:spcBef>
              <a:buSzPct val="100000"/>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None/>
              <a:defRPr/>
            </a:lvl1pPr>
            <a:lvl2pPr lvl="1">
              <a:lnSpc>
                <a:spcPct val="100000"/>
              </a:lnSpc>
              <a:spcBef>
                <a:spcPts val="0"/>
              </a:spcBef>
              <a:spcAft>
                <a:spcPts val="0"/>
              </a:spcAft>
              <a:buSzPct val="100000"/>
              <a:buNone/>
              <a:defRPr sz="1300"/>
            </a:lvl2pPr>
            <a:lvl3pPr lvl="2">
              <a:lnSpc>
                <a:spcPct val="100000"/>
              </a:lnSpc>
              <a:spcBef>
                <a:spcPts val="0"/>
              </a:spcBef>
              <a:spcAft>
                <a:spcPts val="0"/>
              </a:spcAft>
              <a:buSzPct val="100000"/>
              <a:buNone/>
              <a:defRPr sz="1300"/>
            </a:lvl3pPr>
            <a:lvl4pPr lvl="3">
              <a:lnSpc>
                <a:spcPct val="100000"/>
              </a:lnSpc>
              <a:spcBef>
                <a:spcPts val="0"/>
              </a:spcBef>
              <a:spcAft>
                <a:spcPts val="0"/>
              </a:spcAft>
              <a:buSzPct val="100000"/>
              <a:buNone/>
              <a:defRPr sz="1300"/>
            </a:lvl4pPr>
            <a:lvl5pPr lvl="4">
              <a:lnSpc>
                <a:spcPct val="100000"/>
              </a:lnSpc>
              <a:spcBef>
                <a:spcPts val="0"/>
              </a:spcBef>
              <a:spcAft>
                <a:spcPts val="0"/>
              </a:spcAft>
              <a:buSzPct val="100000"/>
              <a:buNone/>
              <a:defRPr sz="1300"/>
            </a:lvl5pPr>
            <a:lvl6pPr lvl="5">
              <a:lnSpc>
                <a:spcPct val="100000"/>
              </a:lnSpc>
              <a:spcBef>
                <a:spcPts val="0"/>
              </a:spcBef>
              <a:spcAft>
                <a:spcPts val="0"/>
              </a:spcAft>
              <a:buSzPct val="100000"/>
              <a:buNone/>
              <a:defRPr sz="1300"/>
            </a:lvl6pPr>
            <a:lvl7pPr lvl="6">
              <a:lnSpc>
                <a:spcPct val="100000"/>
              </a:lnSpc>
              <a:spcBef>
                <a:spcPts val="0"/>
              </a:spcBef>
              <a:spcAft>
                <a:spcPts val="0"/>
              </a:spcAft>
              <a:buSzPct val="100000"/>
              <a:buNone/>
              <a:defRPr sz="1300"/>
            </a:lvl7pPr>
            <a:lvl8pPr lvl="7">
              <a:lnSpc>
                <a:spcPct val="100000"/>
              </a:lnSpc>
              <a:spcBef>
                <a:spcPts val="0"/>
              </a:spcBef>
              <a:spcAft>
                <a:spcPts val="0"/>
              </a:spcAft>
              <a:buSzPct val="100000"/>
              <a:buNone/>
              <a:defRPr sz="1300"/>
            </a:lvl8pPr>
            <a:lvl9pPr lvl="8">
              <a:lnSpc>
                <a:spcPct val="100000"/>
              </a:lnSpc>
              <a:spcBef>
                <a:spcPts val="0"/>
              </a:spcBef>
              <a:spcAft>
                <a:spcPts val="0"/>
              </a:spcAft>
              <a:buSzPct val="1000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buSzPct val="100000"/>
              <a:defRPr sz="8000"/>
            </a:lvl1pPr>
            <a:lvl2pPr lvl="1">
              <a:spcBef>
                <a:spcPts val="0"/>
              </a:spcBef>
              <a:buSzPct val="100000"/>
              <a:defRPr sz="8000"/>
            </a:lvl2pPr>
            <a:lvl3pPr lvl="2">
              <a:spcBef>
                <a:spcPts val="0"/>
              </a:spcBef>
              <a:buSzPct val="100000"/>
              <a:defRPr sz="8000"/>
            </a:lvl3pPr>
            <a:lvl4pPr lvl="3">
              <a:spcBef>
                <a:spcPts val="0"/>
              </a:spcBef>
              <a:buSzPct val="100000"/>
              <a:defRPr sz="8000"/>
            </a:lvl4pPr>
            <a:lvl5pPr lvl="4">
              <a:spcBef>
                <a:spcPts val="0"/>
              </a:spcBef>
              <a:buSzPct val="100000"/>
              <a:defRPr sz="8000"/>
            </a:lvl5pPr>
            <a:lvl6pPr lvl="5">
              <a:spcBef>
                <a:spcPts val="0"/>
              </a:spcBef>
              <a:buSzPct val="100000"/>
              <a:defRPr sz="8000"/>
            </a:lvl6pPr>
            <a:lvl7pPr lvl="6">
              <a:spcBef>
                <a:spcPts val="0"/>
              </a:spcBef>
              <a:buSzPct val="100000"/>
              <a:defRPr sz="8000"/>
            </a:lvl7pPr>
            <a:lvl8pPr lvl="7">
              <a:spcBef>
                <a:spcPts val="0"/>
              </a:spcBef>
              <a:buSzPct val="100000"/>
              <a:defRPr sz="8000"/>
            </a:lvl8pPr>
            <a:lvl9pPr lvl="8">
              <a:spcBef>
                <a:spcPts val="0"/>
              </a:spcBef>
              <a:buSzPct val="100000"/>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lvl="0">
                <a:spcBef>
                  <a:spcPts val="0"/>
                </a:spcBef>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lvl="0">
                <a:spcBef>
                  <a:spcPts val="0"/>
                </a:spcBef>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None/>
              <a:defRPr/>
            </a:lvl1pPr>
            <a:lvl2pPr lvl="1">
              <a:lnSpc>
                <a:spcPct val="100000"/>
              </a:lnSpc>
              <a:spcBef>
                <a:spcPts val="0"/>
              </a:spcBef>
              <a:spcAft>
                <a:spcPts val="0"/>
              </a:spcAft>
              <a:buSzPct val="100000"/>
              <a:buNone/>
              <a:defRPr sz="1300"/>
            </a:lvl2pPr>
            <a:lvl3pPr lvl="2">
              <a:lnSpc>
                <a:spcPct val="100000"/>
              </a:lnSpc>
              <a:spcBef>
                <a:spcPts val="0"/>
              </a:spcBef>
              <a:spcAft>
                <a:spcPts val="0"/>
              </a:spcAft>
              <a:buSzPct val="100000"/>
              <a:buNone/>
              <a:defRPr sz="1300"/>
            </a:lvl3pPr>
            <a:lvl4pPr lvl="3">
              <a:lnSpc>
                <a:spcPct val="100000"/>
              </a:lnSpc>
              <a:spcBef>
                <a:spcPts val="0"/>
              </a:spcBef>
              <a:spcAft>
                <a:spcPts val="0"/>
              </a:spcAft>
              <a:buSzPct val="100000"/>
              <a:buNone/>
              <a:defRPr sz="1300"/>
            </a:lvl4pPr>
            <a:lvl5pPr lvl="4">
              <a:lnSpc>
                <a:spcPct val="100000"/>
              </a:lnSpc>
              <a:spcBef>
                <a:spcPts val="0"/>
              </a:spcBef>
              <a:spcAft>
                <a:spcPts val="0"/>
              </a:spcAft>
              <a:buSzPct val="100000"/>
              <a:buNone/>
              <a:defRPr sz="1300"/>
            </a:lvl5pPr>
            <a:lvl6pPr lvl="5">
              <a:lnSpc>
                <a:spcPct val="100000"/>
              </a:lnSpc>
              <a:spcBef>
                <a:spcPts val="0"/>
              </a:spcBef>
              <a:spcAft>
                <a:spcPts val="0"/>
              </a:spcAft>
              <a:buSzPct val="100000"/>
              <a:buNone/>
              <a:defRPr sz="1300"/>
            </a:lvl6pPr>
            <a:lvl7pPr lvl="6">
              <a:lnSpc>
                <a:spcPct val="100000"/>
              </a:lnSpc>
              <a:spcBef>
                <a:spcPts val="0"/>
              </a:spcBef>
              <a:spcAft>
                <a:spcPts val="0"/>
              </a:spcAft>
              <a:buSzPct val="100000"/>
              <a:buNone/>
              <a:defRPr sz="1300"/>
            </a:lvl7pPr>
            <a:lvl8pPr lvl="7">
              <a:lnSpc>
                <a:spcPct val="100000"/>
              </a:lnSpc>
              <a:spcBef>
                <a:spcPts val="0"/>
              </a:spcBef>
              <a:spcAft>
                <a:spcPts val="0"/>
              </a:spcAft>
              <a:buSzPct val="100000"/>
              <a:buNone/>
              <a:defRPr sz="1300"/>
            </a:lvl8pPr>
            <a:lvl9pPr lvl="8">
              <a:lnSpc>
                <a:spcPct val="100000"/>
              </a:lnSpc>
              <a:spcBef>
                <a:spcPts val="0"/>
              </a:spcBef>
              <a:spcAft>
                <a:spcPts val="0"/>
              </a:spcAft>
              <a:buSzPct val="1000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rIns="91425" wrap="square" tIns="91425"/>
          <a:lstStyle>
            <a:lvl1pPr lvl="0">
              <a:lnSpc>
                <a:spcPct val="100000"/>
              </a:lnSpc>
              <a:spcBef>
                <a:spcPts val="0"/>
              </a:spcBef>
              <a:spcAft>
                <a:spcPts val="0"/>
              </a:spcAft>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rgbClr val="999999"/>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ct val="1000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ct val="1000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ct val="1000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ct val="1000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ct val="1000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ct val="1000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ct val="1000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ct val="1000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ct val="1000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1"/>
              </a:buClr>
              <a:buSzPct val="1000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ct val="1000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GB" sz="1000">
                <a:solidFill>
                  <a:schemeClr val="l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8.png"/><Relationship Id="rId7"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rIns="91425" wrap="square" tIns="91425">
            <a:noAutofit/>
          </a:bodyPr>
          <a:lstStyle/>
          <a:p>
            <a:pPr lvl="0">
              <a:spcBef>
                <a:spcPts val="0"/>
              </a:spcBef>
              <a:buNone/>
            </a:pPr>
            <a:r>
              <a:rPr lang="en-GB"/>
              <a:t>Interactive Kanban Board</a:t>
            </a:r>
          </a:p>
        </p:txBody>
      </p:sp>
      <p:sp>
        <p:nvSpPr>
          <p:cNvPr id="135" name="Shape 135"/>
          <p:cNvSpPr txBox="1"/>
          <p:nvPr>
            <p:ph idx="1" type="subTitle"/>
          </p:nvPr>
        </p:nvSpPr>
        <p:spPr>
          <a:xfrm>
            <a:off x="5083950" y="3924925"/>
            <a:ext cx="3470700" cy="506100"/>
          </a:xfrm>
          <a:prstGeom prst="rect">
            <a:avLst/>
          </a:prstGeom>
        </p:spPr>
        <p:txBody>
          <a:bodyPr anchorCtr="0" anchor="t" bIns="91425" lIns="91425" rIns="91425" wrap="square" tIns="91425">
            <a:noAutofit/>
          </a:bodyPr>
          <a:lstStyle/>
          <a:p>
            <a:pPr lvl="0">
              <a:spcBef>
                <a:spcPts val="0"/>
              </a:spcBef>
              <a:buNone/>
            </a:pPr>
            <a:r>
              <a:rPr lang="en-GB"/>
              <a:t>Team 1</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1297500" y="393750"/>
            <a:ext cx="7108200" cy="914100"/>
          </a:xfrm>
          <a:prstGeom prst="rect">
            <a:avLst/>
          </a:prstGeom>
        </p:spPr>
        <p:txBody>
          <a:bodyPr anchorCtr="0" anchor="t" bIns="91425" lIns="91425" rIns="91425" wrap="square" tIns="91425">
            <a:noAutofit/>
          </a:bodyPr>
          <a:lstStyle/>
          <a:p>
            <a:pPr lvl="0">
              <a:spcBef>
                <a:spcPts val="0"/>
              </a:spcBef>
              <a:buNone/>
            </a:pPr>
            <a:r>
              <a:rPr lang="en-GB"/>
              <a:t>Client Interaction - Communication methods</a:t>
            </a:r>
          </a:p>
        </p:txBody>
      </p:sp>
      <p:sp>
        <p:nvSpPr>
          <p:cNvPr id="203" name="Shape 203"/>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pPr>
            <a:r>
              <a:rPr lang="en-GB"/>
              <a:t>Physical meetings</a:t>
            </a:r>
          </a:p>
          <a:p>
            <a:pPr indent="-311150" lvl="0" marL="457200">
              <a:spcBef>
                <a:spcPts val="0"/>
              </a:spcBef>
              <a:buSzPct val="100000"/>
            </a:pPr>
            <a:r>
              <a:rPr lang="en-GB"/>
              <a:t>Email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Shape 208"/>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Client Interaction - Preparation</a:t>
            </a:r>
          </a:p>
        </p:txBody>
      </p:sp>
      <p:sp>
        <p:nvSpPr>
          <p:cNvPr id="209" name="Shape 209"/>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pPr>
            <a:r>
              <a:rPr lang="en-GB"/>
              <a:t>Examination of our view of the system</a:t>
            </a:r>
          </a:p>
          <a:p>
            <a:pPr indent="-311150" lvl="0" marL="457200" rtl="0">
              <a:spcBef>
                <a:spcPts val="0"/>
              </a:spcBef>
              <a:spcAft>
                <a:spcPts val="0"/>
              </a:spcAft>
              <a:buSzPct val="100000"/>
            </a:pPr>
            <a:r>
              <a:rPr lang="en-GB"/>
              <a:t>Identification of things that are unclear</a:t>
            </a:r>
          </a:p>
          <a:p>
            <a:pPr indent="-311150" lvl="0" marL="457200" rtl="0">
              <a:spcBef>
                <a:spcPts val="0"/>
              </a:spcBef>
              <a:buSzPct val="100000"/>
            </a:pPr>
            <a:r>
              <a:rPr lang="en-GB"/>
              <a:t>Define questions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Shape 21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Client Interaction - Detailed account</a:t>
            </a:r>
          </a:p>
        </p:txBody>
      </p:sp>
      <p:sp>
        <p:nvSpPr>
          <p:cNvPr id="215" name="Shape 215"/>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rPr lang="en-GB"/>
              <a:t>First meeting:</a:t>
            </a:r>
          </a:p>
          <a:p>
            <a:pPr indent="-311150" lvl="0" marL="457200" rtl="0">
              <a:spcBef>
                <a:spcPts val="0"/>
              </a:spcBef>
              <a:spcAft>
                <a:spcPts val="0"/>
              </a:spcAft>
              <a:buSzPct val="100000"/>
            </a:pPr>
            <a:r>
              <a:rPr lang="en-GB"/>
              <a:t>R</a:t>
            </a:r>
            <a:r>
              <a:rPr lang="en-GB"/>
              <a:t>udimentary requirements and ideas</a:t>
            </a:r>
          </a:p>
          <a:p>
            <a:pPr indent="-311150" lvl="0" marL="457200" rtl="0">
              <a:spcBef>
                <a:spcPts val="0"/>
              </a:spcBef>
              <a:spcAft>
                <a:spcPts val="0"/>
              </a:spcAft>
              <a:buSzPct val="100000"/>
            </a:pPr>
            <a:r>
              <a:rPr lang="en-GB"/>
              <a:t>High-level view of the system</a:t>
            </a:r>
          </a:p>
          <a:p>
            <a:pPr indent="-311150" lvl="0" marL="457200" rtl="0">
              <a:spcBef>
                <a:spcPts val="0"/>
              </a:spcBef>
              <a:buSzPct val="100000"/>
            </a:pPr>
            <a:r>
              <a:rPr lang="en-GB"/>
              <a:t>Some specific detailed requirements</a:t>
            </a:r>
          </a:p>
          <a:p>
            <a:pPr lvl="0" rtl="0">
              <a:spcBef>
                <a:spcPts val="0"/>
              </a:spcBef>
              <a:buNone/>
            </a:pPr>
            <a:r>
              <a:rPr lang="en-GB"/>
              <a:t>Second meeting:</a:t>
            </a:r>
          </a:p>
          <a:p>
            <a:pPr indent="-311150" lvl="0" marL="457200" rtl="0">
              <a:spcBef>
                <a:spcPts val="0"/>
              </a:spcBef>
              <a:spcAft>
                <a:spcPts val="0"/>
              </a:spcAft>
              <a:buSzPct val="100000"/>
            </a:pPr>
            <a:r>
              <a:rPr lang="en-GB"/>
              <a:t>Clarification</a:t>
            </a:r>
          </a:p>
          <a:p>
            <a:pPr indent="-311150" lvl="0" marL="457200">
              <a:spcBef>
                <a:spcPts val="0"/>
              </a:spcBef>
              <a:buSzPct val="100000"/>
            </a:pPr>
            <a:r>
              <a:rPr lang="en-GB"/>
              <a:t>Redefinition of requirements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Shape 22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Initial Backlog for User</a:t>
            </a:r>
          </a:p>
        </p:txBody>
      </p:sp>
      <p:graphicFrame>
        <p:nvGraphicFramePr>
          <p:cNvPr id="221" name="Shape 221"/>
          <p:cNvGraphicFramePr/>
          <p:nvPr/>
        </p:nvGraphicFramePr>
        <p:xfrm>
          <a:off x="952500" y="1842775"/>
          <a:ext cx="3000000" cy="3000000"/>
        </p:xfrm>
        <a:graphic>
          <a:graphicData uri="http://schemas.openxmlformats.org/drawingml/2006/table">
            <a:tbl>
              <a:tblPr>
                <a:noFill/>
                <a:tableStyleId>{7A183C4A-1BC0-48BD-988A-3F062889099E}</a:tableStyleId>
              </a:tblPr>
              <a:tblGrid>
                <a:gridCol w="3607750"/>
                <a:gridCol w="1786050"/>
                <a:gridCol w="1845200"/>
              </a:tblGrid>
              <a:tr h="381000">
                <a:tc>
                  <a:txBody>
                    <a:bodyPr>
                      <a:noAutofit/>
                    </a:bodyPr>
                    <a:lstStyle/>
                    <a:p>
                      <a:pPr lvl="0" rtl="0">
                        <a:spcBef>
                          <a:spcPts val="0"/>
                        </a:spcBef>
                        <a:buNone/>
                      </a:pPr>
                      <a:r>
                        <a:rPr lang="en-GB">
                          <a:solidFill>
                            <a:srgbClr val="FFFFFF"/>
                          </a:solidFill>
                        </a:rPr>
                        <a:t>Description</a:t>
                      </a:r>
                    </a:p>
                  </a:txBody>
                  <a:tcPr marT="91425" marB="91425" marR="91425" marL="91425">
                    <a:solidFill>
                      <a:schemeClr val="lt2"/>
                    </a:solidFill>
                  </a:tcPr>
                </a:tc>
                <a:tc>
                  <a:txBody>
                    <a:bodyPr>
                      <a:noAutofit/>
                    </a:bodyPr>
                    <a:lstStyle/>
                    <a:p>
                      <a:pPr lvl="0" rtl="0">
                        <a:spcBef>
                          <a:spcPts val="0"/>
                        </a:spcBef>
                        <a:buNone/>
                      </a:pPr>
                      <a:r>
                        <a:rPr lang="en-GB">
                          <a:solidFill>
                            <a:srgbClr val="FFFFFF"/>
                          </a:solidFill>
                        </a:rPr>
                        <a:t>Priority</a:t>
                      </a:r>
                    </a:p>
                  </a:txBody>
                  <a:tcPr marT="91425" marB="91425" marR="91425" marL="91425">
                    <a:solidFill>
                      <a:schemeClr val="lt2"/>
                    </a:solidFill>
                  </a:tcPr>
                </a:tc>
                <a:tc>
                  <a:txBody>
                    <a:bodyPr>
                      <a:noAutofit/>
                    </a:bodyPr>
                    <a:lstStyle/>
                    <a:p>
                      <a:pPr lvl="0" rtl="0">
                        <a:spcBef>
                          <a:spcPts val="0"/>
                        </a:spcBef>
                        <a:buNone/>
                      </a:pPr>
                      <a:r>
                        <a:rPr lang="en-GB">
                          <a:solidFill>
                            <a:srgbClr val="FFFFFF"/>
                          </a:solidFill>
                        </a:rPr>
                        <a:t>Effort</a:t>
                      </a:r>
                    </a:p>
                  </a:txBody>
                  <a:tcPr marT="91425" marB="91425" marR="91425" marL="91425">
                    <a:solidFill>
                      <a:schemeClr val="lt2"/>
                    </a:solidFill>
                  </a:tcPr>
                </a:tc>
              </a:tr>
              <a:tr h="381000">
                <a:tc>
                  <a:txBody>
                    <a:bodyPr>
                      <a:noAutofit/>
                    </a:bodyPr>
                    <a:lstStyle/>
                    <a:p>
                      <a:pPr lvl="0" rtl="0">
                        <a:spcBef>
                          <a:spcPts val="0"/>
                        </a:spcBef>
                        <a:buNone/>
                      </a:pPr>
                      <a:r>
                        <a:rPr lang="en-GB">
                          <a:solidFill>
                            <a:srgbClr val="FFFFFF"/>
                          </a:solidFill>
                        </a:rPr>
                        <a:t>Login and Logout</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1</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28</a:t>
                      </a:r>
                    </a:p>
                  </a:txBody>
                  <a:tcPr marT="91425" marB="91425" marR="91425" marL="91425">
                    <a:solidFill>
                      <a:schemeClr val="dk1"/>
                    </a:solidFill>
                  </a:tcPr>
                </a:tc>
              </a:tr>
              <a:tr h="381000">
                <a:tc>
                  <a:txBody>
                    <a:bodyPr>
                      <a:noAutofit/>
                    </a:bodyPr>
                    <a:lstStyle/>
                    <a:p>
                      <a:pPr lvl="0" rtl="0">
                        <a:spcBef>
                          <a:spcPts val="0"/>
                        </a:spcBef>
                        <a:buNone/>
                      </a:pPr>
                      <a:r>
                        <a:rPr lang="en-GB">
                          <a:solidFill>
                            <a:srgbClr val="FFFFFF"/>
                          </a:solidFill>
                        </a:rPr>
                        <a:t>See current of Kanban board</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1</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144</a:t>
                      </a:r>
                    </a:p>
                  </a:txBody>
                  <a:tcPr marT="91425" marB="91425" marR="91425" marL="91425">
                    <a:solidFill>
                      <a:schemeClr val="dk1"/>
                    </a:solidFill>
                  </a:tcPr>
                </a:tc>
              </a:tr>
              <a:tr h="381000">
                <a:tc>
                  <a:txBody>
                    <a:bodyPr>
                      <a:noAutofit/>
                    </a:bodyPr>
                    <a:lstStyle/>
                    <a:p>
                      <a:pPr lvl="0" rtl="0">
                        <a:spcBef>
                          <a:spcPts val="0"/>
                        </a:spcBef>
                        <a:buNone/>
                      </a:pPr>
                      <a:r>
                        <a:rPr lang="en-GB">
                          <a:solidFill>
                            <a:srgbClr val="FFFFFF"/>
                          </a:solidFill>
                        </a:rPr>
                        <a:t>Drag and drop artifacts</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1</a:t>
                      </a:r>
                    </a:p>
                  </a:txBody>
                  <a:tcPr marT="91425" marB="91425" marR="91425" marL="91425">
                    <a:solidFill>
                      <a:schemeClr val="dk1"/>
                    </a:solidFill>
                  </a:tcPr>
                </a:tc>
                <a:tc>
                  <a:txBody>
                    <a:bodyPr>
                      <a:noAutofit/>
                    </a:bodyPr>
                    <a:lstStyle/>
                    <a:p>
                      <a:pPr lvl="0" rtl="0">
                        <a:spcBef>
                          <a:spcPts val="0"/>
                        </a:spcBef>
                        <a:buNone/>
                      </a:pPr>
                      <a:r>
                        <a:rPr lang="en-GB">
                          <a:solidFill>
                            <a:srgbClr val="FFFFFF"/>
                          </a:solidFill>
                        </a:rPr>
                        <a:t>108</a:t>
                      </a:r>
                    </a:p>
                  </a:txBody>
                  <a:tcPr marT="91425" marB="91425" marR="91425" marL="91425">
                    <a:solidFill>
                      <a:schemeClr val="dk1"/>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Initial Backlog for Admin</a:t>
            </a:r>
          </a:p>
        </p:txBody>
      </p:sp>
      <p:graphicFrame>
        <p:nvGraphicFramePr>
          <p:cNvPr id="227" name="Shape 227"/>
          <p:cNvGraphicFramePr/>
          <p:nvPr/>
        </p:nvGraphicFramePr>
        <p:xfrm>
          <a:off x="952500" y="1611647"/>
          <a:ext cx="3000000" cy="3000000"/>
        </p:xfrm>
        <a:graphic>
          <a:graphicData uri="http://schemas.openxmlformats.org/drawingml/2006/table">
            <a:tbl>
              <a:tblPr>
                <a:noFill/>
                <a:tableStyleId>{7A183C4A-1BC0-48BD-988A-3F062889099E}</a:tableStyleId>
              </a:tblPr>
              <a:tblGrid>
                <a:gridCol w="3741550"/>
                <a:gridCol w="1956275"/>
                <a:gridCol w="1541175"/>
              </a:tblGrid>
              <a:tr h="100000">
                <a:tc>
                  <a:txBody>
                    <a:bodyPr>
                      <a:noAutofit/>
                    </a:bodyPr>
                    <a:lstStyle/>
                    <a:p>
                      <a:pPr lvl="0">
                        <a:spcBef>
                          <a:spcPts val="0"/>
                        </a:spcBef>
                        <a:buNone/>
                      </a:pPr>
                      <a:r>
                        <a:rPr lang="en-GB">
                          <a:solidFill>
                            <a:srgbClr val="FFFFFF"/>
                          </a:solidFill>
                        </a:rPr>
                        <a:t>Description</a:t>
                      </a:r>
                    </a:p>
                  </a:txBody>
                  <a:tcPr marT="91425" marB="91425" marR="91425" marL="91425">
                    <a:solidFill>
                      <a:schemeClr val="accent1"/>
                    </a:solidFill>
                  </a:tcPr>
                </a:tc>
                <a:tc>
                  <a:txBody>
                    <a:bodyPr>
                      <a:noAutofit/>
                    </a:bodyPr>
                    <a:lstStyle/>
                    <a:p>
                      <a:pPr lvl="0">
                        <a:spcBef>
                          <a:spcPts val="0"/>
                        </a:spcBef>
                        <a:buNone/>
                      </a:pPr>
                      <a:r>
                        <a:rPr lang="en-GB">
                          <a:solidFill>
                            <a:srgbClr val="FFFFFF"/>
                          </a:solidFill>
                        </a:rPr>
                        <a:t>Priority</a:t>
                      </a:r>
                    </a:p>
                  </a:txBody>
                  <a:tcPr marT="91425" marB="91425" marR="91425" marL="91425">
                    <a:solidFill>
                      <a:schemeClr val="accent1"/>
                    </a:solidFill>
                  </a:tcPr>
                </a:tc>
                <a:tc>
                  <a:txBody>
                    <a:bodyPr>
                      <a:noAutofit/>
                    </a:bodyPr>
                    <a:lstStyle/>
                    <a:p>
                      <a:pPr lvl="0">
                        <a:spcBef>
                          <a:spcPts val="0"/>
                        </a:spcBef>
                        <a:buNone/>
                      </a:pPr>
                      <a:r>
                        <a:rPr lang="en-GB">
                          <a:solidFill>
                            <a:srgbClr val="FFFFFF"/>
                          </a:solidFill>
                        </a:rPr>
                        <a:t>Effort</a:t>
                      </a:r>
                    </a:p>
                  </a:txBody>
                  <a:tcPr marT="91425" marB="91425" marR="91425" marL="91425">
                    <a:solidFill>
                      <a:schemeClr val="accent1"/>
                    </a:solidFill>
                  </a:tcPr>
                </a:tc>
              </a:tr>
              <a:tr h="381000">
                <a:tc>
                  <a:txBody>
                    <a:bodyPr>
                      <a:noAutofit/>
                    </a:bodyPr>
                    <a:lstStyle/>
                    <a:p>
                      <a:pPr lvl="0">
                        <a:spcBef>
                          <a:spcPts val="0"/>
                        </a:spcBef>
                        <a:buNone/>
                      </a:pPr>
                      <a:r>
                        <a:rPr lang="en-GB">
                          <a:solidFill>
                            <a:srgbClr val="FFFFFF"/>
                          </a:solidFill>
                        </a:rPr>
                        <a:t>Create swim lane</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1</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25</a:t>
                      </a:r>
                    </a:p>
                  </a:txBody>
                  <a:tcPr marT="91425" marB="91425" marR="91425" marL="91425">
                    <a:solidFill>
                      <a:srgbClr val="24292E"/>
                    </a:solidFill>
                  </a:tcPr>
                </a:tc>
              </a:tr>
              <a:tr h="381000">
                <a:tc>
                  <a:txBody>
                    <a:bodyPr>
                      <a:noAutofit/>
                    </a:bodyPr>
                    <a:lstStyle/>
                    <a:p>
                      <a:pPr lvl="0">
                        <a:spcBef>
                          <a:spcPts val="0"/>
                        </a:spcBef>
                        <a:buNone/>
                      </a:pPr>
                      <a:r>
                        <a:rPr lang="en-GB">
                          <a:solidFill>
                            <a:srgbClr val="FFFFFF"/>
                          </a:solidFill>
                        </a:rPr>
                        <a:t>Edit/Delete swim lane</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1</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10</a:t>
                      </a:r>
                    </a:p>
                  </a:txBody>
                  <a:tcPr marT="91425" marB="91425" marR="91425" marL="91425">
                    <a:solidFill>
                      <a:srgbClr val="24292E"/>
                    </a:solidFill>
                  </a:tcPr>
                </a:tc>
              </a:tr>
              <a:tr h="381000">
                <a:tc>
                  <a:txBody>
                    <a:bodyPr>
                      <a:noAutofit/>
                    </a:bodyPr>
                    <a:lstStyle/>
                    <a:p>
                      <a:pPr lvl="0">
                        <a:spcBef>
                          <a:spcPts val="0"/>
                        </a:spcBef>
                        <a:buNone/>
                      </a:pPr>
                      <a:r>
                        <a:rPr lang="en-GB">
                          <a:solidFill>
                            <a:srgbClr val="FFFFFF"/>
                          </a:solidFill>
                        </a:rPr>
                        <a:t>Create category </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1</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25</a:t>
                      </a:r>
                    </a:p>
                  </a:txBody>
                  <a:tcPr marT="91425" marB="91425" marR="91425" marL="91425">
                    <a:solidFill>
                      <a:srgbClr val="24292E"/>
                    </a:solidFill>
                  </a:tcPr>
                </a:tc>
              </a:tr>
              <a:tr h="381000">
                <a:tc>
                  <a:txBody>
                    <a:bodyPr>
                      <a:noAutofit/>
                    </a:bodyPr>
                    <a:lstStyle/>
                    <a:p>
                      <a:pPr lvl="0">
                        <a:spcBef>
                          <a:spcPts val="0"/>
                        </a:spcBef>
                        <a:buNone/>
                      </a:pPr>
                      <a:r>
                        <a:rPr lang="en-GB">
                          <a:solidFill>
                            <a:srgbClr val="FFFFFF"/>
                          </a:solidFill>
                        </a:rPr>
                        <a:t>Edit/delete category</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2</a:t>
                      </a:r>
                    </a:p>
                  </a:txBody>
                  <a:tcPr marT="91425" marB="91425" marR="91425" marL="91425">
                    <a:solidFill>
                      <a:srgbClr val="24292E"/>
                    </a:solidFill>
                  </a:tcPr>
                </a:tc>
                <a:tc>
                  <a:txBody>
                    <a:bodyPr>
                      <a:noAutofit/>
                    </a:bodyPr>
                    <a:lstStyle/>
                    <a:p>
                      <a:pPr lvl="0">
                        <a:spcBef>
                          <a:spcPts val="0"/>
                        </a:spcBef>
                        <a:buNone/>
                      </a:pPr>
                      <a:r>
                        <a:rPr lang="en-GB">
                          <a:solidFill>
                            <a:srgbClr val="FFFFFF"/>
                          </a:solidFill>
                        </a:rPr>
                        <a:t>10</a:t>
                      </a:r>
                    </a:p>
                  </a:txBody>
                  <a:tcPr marT="91425" marB="91425" marR="91425" marL="91425">
                    <a:solidFill>
                      <a:srgbClr val="24292E"/>
                    </a:solidFill>
                  </a:tcPr>
                </a:tc>
              </a:tr>
              <a:tr h="381000">
                <a:tc>
                  <a:txBody>
                    <a:bodyPr>
                      <a:noAutofit/>
                    </a:bodyPr>
                    <a:lstStyle/>
                    <a:p>
                      <a:pPr lvl="0" rtl="0">
                        <a:spcBef>
                          <a:spcPts val="0"/>
                        </a:spcBef>
                        <a:buNone/>
                      </a:pPr>
                      <a:r>
                        <a:rPr lang="en-GB">
                          <a:solidFill>
                            <a:srgbClr val="FFFFFF"/>
                          </a:solidFill>
                        </a:rPr>
                        <a:t>Filter artifacts</a:t>
                      </a:r>
                    </a:p>
                  </a:txBody>
                  <a:tcPr marT="91425" marB="91425" marR="91425" marL="91425">
                    <a:solidFill>
                      <a:srgbClr val="24292E"/>
                    </a:solidFill>
                  </a:tcPr>
                </a:tc>
                <a:tc>
                  <a:txBody>
                    <a:bodyPr>
                      <a:noAutofit/>
                    </a:bodyPr>
                    <a:lstStyle/>
                    <a:p>
                      <a:pPr lvl="0" rtl="0">
                        <a:spcBef>
                          <a:spcPts val="0"/>
                        </a:spcBef>
                        <a:buNone/>
                      </a:pPr>
                      <a:r>
                        <a:rPr lang="en-GB">
                          <a:solidFill>
                            <a:srgbClr val="FFFFFF"/>
                          </a:solidFill>
                        </a:rPr>
                        <a:t>2</a:t>
                      </a:r>
                    </a:p>
                  </a:txBody>
                  <a:tcPr marT="91425" marB="91425" marR="91425" marL="91425">
                    <a:solidFill>
                      <a:srgbClr val="24292E"/>
                    </a:solidFill>
                  </a:tcPr>
                </a:tc>
                <a:tc>
                  <a:txBody>
                    <a:bodyPr>
                      <a:noAutofit/>
                    </a:bodyPr>
                    <a:lstStyle/>
                    <a:p>
                      <a:pPr lvl="0" rtl="0">
                        <a:spcBef>
                          <a:spcPts val="0"/>
                        </a:spcBef>
                        <a:buNone/>
                      </a:pPr>
                      <a:r>
                        <a:rPr lang="en-GB">
                          <a:solidFill>
                            <a:srgbClr val="FFFFFF"/>
                          </a:solidFill>
                        </a:rPr>
                        <a:t>128</a:t>
                      </a:r>
                    </a:p>
                  </a:txBody>
                  <a:tcPr marT="91425" marB="91425" marR="91425" marL="91425">
                    <a:solidFill>
                      <a:srgbClr val="24292E"/>
                    </a:solidFill>
                  </a:tcPr>
                </a:tc>
              </a:tr>
              <a:tr h="381000">
                <a:tc>
                  <a:txBody>
                    <a:bodyPr>
                      <a:noAutofit/>
                    </a:bodyPr>
                    <a:lstStyle/>
                    <a:p>
                      <a:pPr lvl="0" rtl="0">
                        <a:spcBef>
                          <a:spcPts val="0"/>
                        </a:spcBef>
                        <a:buNone/>
                      </a:pPr>
                      <a:r>
                        <a:rPr lang="en-GB">
                          <a:solidFill>
                            <a:srgbClr val="FFFFFF"/>
                          </a:solidFill>
                        </a:rPr>
                        <a:t>Set limit on number of cards</a:t>
                      </a:r>
                    </a:p>
                  </a:txBody>
                  <a:tcPr marT="91425" marB="91425" marR="91425" marL="91425">
                    <a:solidFill>
                      <a:srgbClr val="24292E"/>
                    </a:solidFill>
                  </a:tcPr>
                </a:tc>
                <a:tc>
                  <a:txBody>
                    <a:bodyPr>
                      <a:noAutofit/>
                    </a:bodyPr>
                    <a:lstStyle/>
                    <a:p>
                      <a:pPr lvl="0" rtl="0">
                        <a:spcBef>
                          <a:spcPts val="0"/>
                        </a:spcBef>
                        <a:buNone/>
                      </a:pPr>
                      <a:r>
                        <a:rPr lang="en-GB">
                          <a:solidFill>
                            <a:srgbClr val="FFFFFF"/>
                          </a:solidFill>
                        </a:rPr>
                        <a:t>3</a:t>
                      </a:r>
                    </a:p>
                  </a:txBody>
                  <a:tcPr marT="91425" marB="91425" marR="91425" marL="91425">
                    <a:solidFill>
                      <a:srgbClr val="24292E"/>
                    </a:solidFill>
                  </a:tcPr>
                </a:tc>
                <a:tc>
                  <a:txBody>
                    <a:bodyPr>
                      <a:noAutofit/>
                    </a:bodyPr>
                    <a:lstStyle/>
                    <a:p>
                      <a:pPr lvl="0" rtl="0">
                        <a:spcBef>
                          <a:spcPts val="0"/>
                        </a:spcBef>
                        <a:buNone/>
                      </a:pPr>
                      <a:r>
                        <a:rPr lang="en-GB">
                          <a:solidFill>
                            <a:srgbClr val="FFFFFF"/>
                          </a:solidFill>
                        </a:rPr>
                        <a:t>10</a:t>
                      </a:r>
                    </a:p>
                  </a:txBody>
                  <a:tcPr marT="91425" marB="91425" marR="91425" marL="91425">
                    <a:solidFill>
                      <a:srgbClr val="24292E"/>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Additional non-functional requirements</a:t>
            </a:r>
          </a:p>
        </p:txBody>
      </p:sp>
      <p:sp>
        <p:nvSpPr>
          <p:cNvPr id="233" name="Shape 233"/>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42900" lvl="0" marL="457200" rtl="0">
              <a:lnSpc>
                <a:spcPct val="115000"/>
              </a:lnSpc>
              <a:spcBef>
                <a:spcPts val="0"/>
              </a:spcBef>
              <a:spcAft>
                <a:spcPts val="0"/>
              </a:spcAft>
              <a:buClr>
                <a:srgbClr val="FFFFFF"/>
              </a:buClr>
              <a:buSzPct val="100000"/>
            </a:pPr>
            <a:r>
              <a:rPr lang="en-GB" sz="1800">
                <a:solidFill>
                  <a:srgbClr val="FFFFFF"/>
                </a:solidFill>
              </a:rPr>
              <a:t>Interaction using a touch screen display should be possible</a:t>
            </a:r>
          </a:p>
          <a:p>
            <a:pPr indent="-342900" lvl="0" marL="457200" rtl="0">
              <a:spcBef>
                <a:spcPts val="0"/>
              </a:spcBef>
              <a:spcAft>
                <a:spcPts val="0"/>
              </a:spcAft>
              <a:buClr>
                <a:srgbClr val="FFFFFF"/>
              </a:buClr>
              <a:buSzPct val="100000"/>
            </a:pPr>
            <a:r>
              <a:rPr lang="en-GB" sz="1800">
                <a:solidFill>
                  <a:srgbClr val="FFFFFF"/>
                </a:solidFill>
              </a:rPr>
              <a:t>The system must be available during working times of ABB. </a:t>
            </a:r>
          </a:p>
          <a:p>
            <a:pPr indent="-342900" lvl="0" marL="457200" rtl="0">
              <a:spcBef>
                <a:spcPts val="0"/>
              </a:spcBef>
              <a:spcAft>
                <a:spcPts val="0"/>
              </a:spcAft>
              <a:buClr>
                <a:srgbClr val="FFFFFF"/>
              </a:buClr>
              <a:buSzPct val="100000"/>
            </a:pPr>
            <a:r>
              <a:rPr lang="en-GB" sz="1800">
                <a:solidFill>
                  <a:srgbClr val="FFFFFF"/>
                </a:solidFill>
              </a:rPr>
              <a:t>Available as a web application for the team at ABB. </a:t>
            </a:r>
          </a:p>
          <a:p>
            <a:pPr indent="-342900" lvl="0" marL="457200" rtl="0">
              <a:spcBef>
                <a:spcPts val="0"/>
              </a:spcBef>
              <a:spcAft>
                <a:spcPts val="0"/>
              </a:spcAft>
              <a:buClr>
                <a:srgbClr val="FFFFFF"/>
              </a:buClr>
              <a:buSzPct val="100000"/>
            </a:pPr>
            <a:r>
              <a:rPr lang="en-GB" sz="1800">
                <a:solidFill>
                  <a:srgbClr val="FFFFFF"/>
                </a:solidFill>
              </a:rPr>
              <a:t>Must be capable  to run on Linux server.</a:t>
            </a:r>
          </a:p>
          <a:p>
            <a:pPr indent="-342900" lvl="0" marL="457200" rtl="0">
              <a:spcBef>
                <a:spcPts val="0"/>
              </a:spcBef>
              <a:spcAft>
                <a:spcPts val="0"/>
              </a:spcAft>
              <a:buClr>
                <a:srgbClr val="FFFFFF"/>
              </a:buClr>
              <a:buSzPct val="100000"/>
            </a:pPr>
            <a:r>
              <a:rPr lang="en-GB" sz="1800">
                <a:solidFill>
                  <a:srgbClr val="FFFFFF"/>
                </a:solidFill>
              </a:rPr>
              <a:t>The Kanban board should be</a:t>
            </a:r>
            <a:r>
              <a:rPr b="1" lang="en-GB" sz="1800" u="sng">
                <a:solidFill>
                  <a:srgbClr val="FFFFFF"/>
                </a:solidFill>
              </a:rPr>
              <a:t> </a:t>
            </a:r>
            <a:r>
              <a:rPr lang="en-GB" sz="1800" u="sng">
                <a:solidFill>
                  <a:srgbClr val="FFFFFF"/>
                </a:solidFill>
              </a:rPr>
              <a:t>easy to understand and not time consuming.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xEl>
                                              <p:pRg end="0" st="0"/>
                                            </p:txEl>
                                          </p:spTgt>
                                        </p:tgtEl>
                                        <p:attrNameLst>
                                          <p:attrName>style.visibility</p:attrName>
                                        </p:attrNameLst>
                                      </p:cBhvr>
                                      <p:to>
                                        <p:strVal val="visible"/>
                                      </p:to>
                                    </p:set>
                                    <p:animEffect filter="fade" transition="in">
                                      <p:cBhvr>
                                        <p:cTn dur="1000"/>
                                        <p:tgtEl>
                                          <p:spTgt spid="2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xEl>
                                              <p:pRg end="1" st="1"/>
                                            </p:txEl>
                                          </p:spTgt>
                                        </p:tgtEl>
                                        <p:attrNameLst>
                                          <p:attrName>style.visibility</p:attrName>
                                        </p:attrNameLst>
                                      </p:cBhvr>
                                      <p:to>
                                        <p:strVal val="visible"/>
                                      </p:to>
                                    </p:set>
                                    <p:animEffect filter="fade" transition="in">
                                      <p:cBhvr>
                                        <p:cTn dur="1000"/>
                                        <p:tgtEl>
                                          <p:spTgt spid="2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xEl>
                                              <p:pRg end="2" st="2"/>
                                            </p:txEl>
                                          </p:spTgt>
                                        </p:tgtEl>
                                        <p:attrNameLst>
                                          <p:attrName>style.visibility</p:attrName>
                                        </p:attrNameLst>
                                      </p:cBhvr>
                                      <p:to>
                                        <p:strVal val="visible"/>
                                      </p:to>
                                    </p:set>
                                    <p:animEffect filter="fade" transition="in">
                                      <p:cBhvr>
                                        <p:cTn dur="1000"/>
                                        <p:tgtEl>
                                          <p:spTgt spid="2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xEl>
                                              <p:pRg end="3" st="3"/>
                                            </p:txEl>
                                          </p:spTgt>
                                        </p:tgtEl>
                                        <p:attrNameLst>
                                          <p:attrName>style.visibility</p:attrName>
                                        </p:attrNameLst>
                                      </p:cBhvr>
                                      <p:to>
                                        <p:strVal val="visible"/>
                                      </p:to>
                                    </p:set>
                                    <p:animEffect filter="fade" transition="in">
                                      <p:cBhvr>
                                        <p:cTn dur="1000"/>
                                        <p:tgtEl>
                                          <p:spTgt spid="2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xEl>
                                              <p:pRg end="4" st="4"/>
                                            </p:txEl>
                                          </p:spTgt>
                                        </p:tgtEl>
                                        <p:attrNameLst>
                                          <p:attrName>style.visibility</p:attrName>
                                        </p:attrNameLst>
                                      </p:cBhvr>
                                      <p:to>
                                        <p:strVal val="visible"/>
                                      </p:to>
                                    </p:set>
                                    <p:animEffect filter="fade" transition="in">
                                      <p:cBhvr>
                                        <p:cTn dur="1000"/>
                                        <p:tgtEl>
                                          <p:spTgt spid="23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Shape 14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Who are we?</a:t>
            </a:r>
          </a:p>
        </p:txBody>
      </p:sp>
      <p:sp>
        <p:nvSpPr>
          <p:cNvPr id="141" name="Shape 141"/>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rtl="0" algn="just">
              <a:spcBef>
                <a:spcPts val="300"/>
              </a:spcBef>
              <a:spcAft>
                <a:spcPts val="1200"/>
              </a:spcAft>
              <a:buNone/>
            </a:pPr>
            <a:r>
              <a:t/>
            </a:r>
            <a:endParaRPr/>
          </a:p>
          <a:p>
            <a:pPr lvl="0">
              <a:spcBef>
                <a:spcPts val="0"/>
              </a:spcBef>
              <a:buNone/>
            </a:pPr>
            <a:r>
              <a:t/>
            </a:r>
            <a:endParaRPr/>
          </a:p>
        </p:txBody>
      </p:sp>
      <p:pic>
        <p:nvPicPr>
          <p:cNvPr id="142" name="Shape 142"/>
          <p:cNvPicPr preferRelativeResize="0"/>
          <p:nvPr/>
        </p:nvPicPr>
        <p:blipFill>
          <a:blip r:embed="rId3">
            <a:alphaModFix/>
          </a:blip>
          <a:stretch>
            <a:fillRect/>
          </a:stretch>
        </p:blipFill>
        <p:spPr>
          <a:xfrm>
            <a:off x="691613" y="1104125"/>
            <a:ext cx="8003625"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R</a:t>
            </a:r>
            <a:r>
              <a:rPr lang="en-GB"/>
              <a:t>oles and Responsibilities</a:t>
            </a:r>
          </a:p>
        </p:txBody>
      </p:sp>
      <p:sp>
        <p:nvSpPr>
          <p:cNvPr id="148" name="Shape 148"/>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buChar char="●"/>
            </a:pPr>
            <a:r>
              <a:rPr lang="en-GB"/>
              <a:t>Project Manager</a:t>
            </a:r>
          </a:p>
          <a:p>
            <a:pPr indent="-311150" lvl="0" marL="457200" rtl="0">
              <a:spcBef>
                <a:spcPts val="0"/>
              </a:spcBef>
              <a:spcAft>
                <a:spcPts val="0"/>
              </a:spcAft>
              <a:buSzPct val="100000"/>
              <a:buChar char="●"/>
            </a:pPr>
            <a:r>
              <a:rPr lang="en-GB"/>
              <a:t>Client </a:t>
            </a:r>
            <a:r>
              <a:rPr lang="en-GB"/>
              <a:t>Communication</a:t>
            </a:r>
          </a:p>
          <a:p>
            <a:pPr indent="-311150" lvl="0" marL="457200" rtl="0">
              <a:spcBef>
                <a:spcPts val="0"/>
              </a:spcBef>
              <a:spcAft>
                <a:spcPts val="0"/>
              </a:spcAft>
              <a:buSzPct val="100000"/>
              <a:buChar char="●"/>
            </a:pPr>
            <a:r>
              <a:rPr lang="en-GB"/>
              <a:t>Configuration Management</a:t>
            </a:r>
          </a:p>
          <a:p>
            <a:pPr indent="-311150" lvl="0" marL="457200" rtl="0">
              <a:spcBef>
                <a:spcPts val="0"/>
              </a:spcBef>
              <a:buSzPct val="100000"/>
              <a:buChar char="●"/>
            </a:pPr>
            <a:r>
              <a:rPr lang="en-GB"/>
              <a:t>Documentation Management</a:t>
            </a:r>
          </a:p>
          <a:p>
            <a:pPr lvl="0">
              <a:spcBef>
                <a:spcPts val="0"/>
              </a:spcBef>
              <a:buNone/>
            </a:pPr>
            <a:r>
              <a:t/>
            </a:r>
            <a:endParaRPr/>
          </a:p>
        </p:txBody>
      </p:sp>
      <p:sp>
        <p:nvSpPr>
          <p:cNvPr id="149" name="Shape 149"/>
          <p:cNvSpPr txBox="1"/>
          <p:nvPr/>
        </p:nvSpPr>
        <p:spPr>
          <a:xfrm>
            <a:off x="1297500" y="3812575"/>
            <a:ext cx="7342200" cy="856500"/>
          </a:xfrm>
          <a:prstGeom prst="rect">
            <a:avLst/>
          </a:prstGeom>
          <a:noFill/>
          <a:ln>
            <a:noFill/>
          </a:ln>
        </p:spPr>
        <p:txBody>
          <a:bodyPr anchorCtr="0" anchor="t" bIns="91425" lIns="91425" rIns="91425" wrap="square" tIns="91425">
            <a:noAutofit/>
          </a:bodyPr>
          <a:lstStyle/>
          <a:p>
            <a:pPr indent="-311150" lvl="0" marL="457200" rtl="0">
              <a:lnSpc>
                <a:spcPct val="115000"/>
              </a:lnSpc>
              <a:spcBef>
                <a:spcPts val="0"/>
              </a:spcBef>
              <a:spcAft>
                <a:spcPts val="1600"/>
              </a:spcAft>
              <a:buClr>
                <a:schemeClr val="lt1"/>
              </a:buClr>
              <a:buSzPct val="100000"/>
              <a:buFont typeface="Lato"/>
              <a:buChar char="●"/>
            </a:pPr>
            <a:r>
              <a:rPr lang="en-GB" sz="1300">
                <a:solidFill>
                  <a:schemeClr val="lt1"/>
                </a:solidFill>
                <a:latin typeface="Lato"/>
                <a:ea typeface="Lato"/>
                <a:cs typeface="Lato"/>
                <a:sym typeface="Lato"/>
              </a:rPr>
              <a:t>Not set in stone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How will we work</a:t>
            </a:r>
          </a:p>
        </p:txBody>
      </p:sp>
      <p:sp>
        <p:nvSpPr>
          <p:cNvPr id="155" name="Shape 155"/>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rPr lang="en-GB"/>
              <a:t> </a:t>
            </a:r>
          </a:p>
        </p:txBody>
      </p:sp>
      <p:pic>
        <p:nvPicPr>
          <p:cNvPr id="156" name="Shape 156"/>
          <p:cNvPicPr preferRelativeResize="0"/>
          <p:nvPr/>
        </p:nvPicPr>
        <p:blipFill>
          <a:blip r:embed="rId3">
            <a:alphaModFix/>
          </a:blip>
          <a:stretch>
            <a:fillRect/>
          </a:stretch>
        </p:blipFill>
        <p:spPr>
          <a:xfrm>
            <a:off x="5121525" y="1307850"/>
            <a:ext cx="2135725" cy="2135725"/>
          </a:xfrm>
          <a:prstGeom prst="rect">
            <a:avLst/>
          </a:prstGeom>
          <a:noFill/>
          <a:ln>
            <a:noFill/>
          </a:ln>
          <a:effectLst>
            <a:outerShdw blurRad="57150" rotWithShape="0" algn="bl" dir="5400000" dist="38100">
              <a:srgbClr val="000000"/>
            </a:outerShdw>
          </a:effectLst>
        </p:spPr>
      </p:pic>
      <p:pic>
        <p:nvPicPr>
          <p:cNvPr id="157" name="Shape 157"/>
          <p:cNvPicPr preferRelativeResize="0"/>
          <p:nvPr/>
        </p:nvPicPr>
        <p:blipFill>
          <a:blip r:embed="rId4">
            <a:alphaModFix/>
          </a:blip>
          <a:stretch>
            <a:fillRect/>
          </a:stretch>
        </p:blipFill>
        <p:spPr>
          <a:xfrm>
            <a:off x="4734075" y="2972450"/>
            <a:ext cx="2670651" cy="1403550"/>
          </a:xfrm>
          <a:prstGeom prst="rect">
            <a:avLst/>
          </a:prstGeom>
          <a:noFill/>
          <a:ln>
            <a:noFill/>
          </a:ln>
          <a:effectLst>
            <a:outerShdw blurRad="57150" rotWithShape="0" algn="bl" dir="5400000" dist="38100">
              <a:srgbClr val="000000"/>
            </a:outerShdw>
          </a:effectLst>
        </p:spPr>
      </p:pic>
      <p:pic>
        <p:nvPicPr>
          <p:cNvPr id="158" name="Shape 158"/>
          <p:cNvPicPr preferRelativeResize="0"/>
          <p:nvPr/>
        </p:nvPicPr>
        <p:blipFill>
          <a:blip r:embed="rId5">
            <a:alphaModFix/>
          </a:blip>
          <a:stretch>
            <a:fillRect/>
          </a:stretch>
        </p:blipFill>
        <p:spPr>
          <a:xfrm>
            <a:off x="1114948" y="1665388"/>
            <a:ext cx="1284350" cy="1067624"/>
          </a:xfrm>
          <a:prstGeom prst="rect">
            <a:avLst/>
          </a:prstGeom>
          <a:noFill/>
          <a:ln>
            <a:noFill/>
          </a:ln>
          <a:effectLst>
            <a:outerShdw blurRad="57150" rotWithShape="0" algn="bl" dir="5400000" dist="38100">
              <a:srgbClr val="000000"/>
            </a:outerShdw>
          </a:effectLst>
        </p:spPr>
      </p:pic>
      <p:pic>
        <p:nvPicPr>
          <p:cNvPr id="159" name="Shape 159"/>
          <p:cNvPicPr preferRelativeResize="0"/>
          <p:nvPr/>
        </p:nvPicPr>
        <p:blipFill>
          <a:blip r:embed="rId6">
            <a:alphaModFix/>
          </a:blip>
          <a:stretch>
            <a:fillRect/>
          </a:stretch>
        </p:blipFill>
        <p:spPr>
          <a:xfrm>
            <a:off x="2501288" y="1920222"/>
            <a:ext cx="2135726" cy="557950"/>
          </a:xfrm>
          <a:prstGeom prst="rect">
            <a:avLst/>
          </a:prstGeom>
          <a:noFill/>
          <a:ln>
            <a:noFill/>
          </a:ln>
        </p:spPr>
      </p:pic>
      <p:pic>
        <p:nvPicPr>
          <p:cNvPr descr="Bildresultat för git logo" id="160" name="Shape 160"/>
          <p:cNvPicPr preferRelativeResize="0"/>
          <p:nvPr/>
        </p:nvPicPr>
        <p:blipFill>
          <a:blip r:embed="rId7">
            <a:alphaModFix/>
          </a:blip>
          <a:stretch>
            <a:fillRect/>
          </a:stretch>
        </p:blipFill>
        <p:spPr>
          <a:xfrm>
            <a:off x="2142925" y="3280375"/>
            <a:ext cx="1602200" cy="640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t/>
            </a:r>
            <a:endParaRPr/>
          </a:p>
        </p:txBody>
      </p:sp>
      <p:sp>
        <p:nvSpPr>
          <p:cNvPr id="166" name="Shape 166"/>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167" name="Shape 167"/>
          <p:cNvPicPr preferRelativeResize="0"/>
          <p:nvPr/>
        </p:nvPicPr>
        <p:blipFill>
          <a:blip r:embed="rId3">
            <a:alphaModFix/>
          </a:blip>
          <a:stretch>
            <a:fillRect/>
          </a:stretch>
        </p:blipFill>
        <p:spPr>
          <a:xfrm>
            <a:off x="2904049" y="-384600"/>
            <a:ext cx="3335900" cy="3335900"/>
          </a:xfrm>
          <a:prstGeom prst="rect">
            <a:avLst/>
          </a:prstGeom>
          <a:noFill/>
          <a:ln>
            <a:noFill/>
          </a:ln>
          <a:effectLst>
            <a:outerShdw blurRad="57150" rotWithShape="0" algn="bl" dir="5400000" dist="38100">
              <a:srgbClr val="000000"/>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Shape 172"/>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t/>
            </a:r>
            <a:endParaRPr/>
          </a:p>
        </p:txBody>
      </p:sp>
      <p:sp>
        <p:nvSpPr>
          <p:cNvPr id="173" name="Shape 173"/>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174" name="Shape 174"/>
          <p:cNvPicPr preferRelativeResize="0"/>
          <p:nvPr/>
        </p:nvPicPr>
        <p:blipFill>
          <a:blip r:embed="rId3">
            <a:alphaModFix/>
          </a:blip>
          <a:stretch>
            <a:fillRect/>
          </a:stretch>
        </p:blipFill>
        <p:spPr>
          <a:xfrm>
            <a:off x="2195575" y="324450"/>
            <a:ext cx="4752851" cy="2497850"/>
          </a:xfrm>
          <a:prstGeom prst="rect">
            <a:avLst/>
          </a:prstGeom>
          <a:noFill/>
          <a:ln>
            <a:noFill/>
          </a:ln>
          <a:effectLst>
            <a:outerShdw blurRad="57150" rotWithShape="0" algn="bl" dir="5400000" dist="38100">
              <a:srgbClr val="000000"/>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t/>
            </a:r>
            <a:endParaRPr/>
          </a:p>
        </p:txBody>
      </p:sp>
      <p:sp>
        <p:nvSpPr>
          <p:cNvPr id="180" name="Shape 180"/>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lvl="0">
              <a:spcBef>
                <a:spcPts val="0"/>
              </a:spcBef>
              <a:buNone/>
            </a:pPr>
            <a:r>
              <a:t/>
            </a:r>
            <a:endParaRPr/>
          </a:p>
        </p:txBody>
      </p:sp>
      <p:pic>
        <p:nvPicPr>
          <p:cNvPr id="181" name="Shape 181"/>
          <p:cNvPicPr preferRelativeResize="0"/>
          <p:nvPr/>
        </p:nvPicPr>
        <p:blipFill>
          <a:blip r:embed="rId3">
            <a:alphaModFix/>
          </a:blip>
          <a:stretch>
            <a:fillRect/>
          </a:stretch>
        </p:blipFill>
        <p:spPr>
          <a:xfrm>
            <a:off x="1752673" y="316988"/>
            <a:ext cx="1284350" cy="1067624"/>
          </a:xfrm>
          <a:prstGeom prst="rect">
            <a:avLst/>
          </a:prstGeom>
          <a:noFill/>
          <a:ln>
            <a:noFill/>
          </a:ln>
          <a:effectLst>
            <a:outerShdw blurRad="57150" rotWithShape="0" algn="bl" dir="5400000" dist="38100">
              <a:srgbClr val="000000"/>
            </a:outerShdw>
          </a:effectLst>
        </p:spPr>
      </p:pic>
      <p:pic>
        <p:nvPicPr>
          <p:cNvPr id="182" name="Shape 182"/>
          <p:cNvPicPr preferRelativeResize="0"/>
          <p:nvPr/>
        </p:nvPicPr>
        <p:blipFill>
          <a:blip r:embed="rId4">
            <a:alphaModFix/>
          </a:blip>
          <a:stretch>
            <a:fillRect/>
          </a:stretch>
        </p:blipFill>
        <p:spPr>
          <a:xfrm>
            <a:off x="3345213" y="571822"/>
            <a:ext cx="2135726" cy="557950"/>
          </a:xfrm>
          <a:prstGeom prst="rect">
            <a:avLst/>
          </a:prstGeom>
          <a:noFill/>
          <a:ln>
            <a:noFill/>
          </a:ln>
        </p:spPr>
      </p:pic>
      <p:pic>
        <p:nvPicPr>
          <p:cNvPr descr="Bildresultat för git logo" id="183" name="Shape 183"/>
          <p:cNvPicPr preferRelativeResize="0"/>
          <p:nvPr/>
        </p:nvPicPr>
        <p:blipFill>
          <a:blip r:embed="rId5">
            <a:alphaModFix/>
          </a:blip>
          <a:stretch>
            <a:fillRect/>
          </a:stretch>
        </p:blipFill>
        <p:spPr>
          <a:xfrm>
            <a:off x="5789125" y="590800"/>
            <a:ext cx="1602200" cy="640875"/>
          </a:xfrm>
          <a:prstGeom prst="rect">
            <a:avLst/>
          </a:prstGeom>
          <a:noFill/>
          <a:ln>
            <a:noFill/>
          </a:ln>
        </p:spPr>
      </p:pic>
      <p:pic>
        <p:nvPicPr>
          <p:cNvPr id="184" name="Shape 184"/>
          <p:cNvPicPr preferRelativeResize="0"/>
          <p:nvPr/>
        </p:nvPicPr>
        <p:blipFill>
          <a:blip r:embed="rId6">
            <a:alphaModFix/>
          </a:blip>
          <a:stretch>
            <a:fillRect/>
          </a:stretch>
        </p:blipFill>
        <p:spPr>
          <a:xfrm>
            <a:off x="1230650" y="1983475"/>
            <a:ext cx="4818748" cy="1821250"/>
          </a:xfrm>
          <a:prstGeom prst="rect">
            <a:avLst/>
          </a:prstGeom>
          <a:noFill/>
          <a:ln>
            <a:noFill/>
          </a:ln>
          <a:effectLst>
            <a:outerShdw blurRad="57150" rotWithShape="0" algn="bl" dir="5400000" dist="38100">
              <a:srgbClr val="000000"/>
            </a:outerShdw>
          </a:effectLst>
        </p:spPr>
      </p:pic>
      <p:pic>
        <p:nvPicPr>
          <p:cNvPr id="185" name="Shape 185"/>
          <p:cNvPicPr preferRelativeResize="0"/>
          <p:nvPr/>
        </p:nvPicPr>
        <p:blipFill>
          <a:blip r:embed="rId7">
            <a:alphaModFix/>
          </a:blip>
          <a:stretch>
            <a:fillRect/>
          </a:stretch>
        </p:blipFill>
        <p:spPr>
          <a:xfrm>
            <a:off x="4816701" y="2723400"/>
            <a:ext cx="3702799" cy="1755350"/>
          </a:xfrm>
          <a:prstGeom prst="rect">
            <a:avLst/>
          </a:prstGeom>
          <a:noFill/>
          <a:ln>
            <a:noFill/>
          </a:ln>
          <a:effectLst>
            <a:outerShdw blurRad="57150" rotWithShape="0" algn="bl" dir="5400000" dist="3810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rtl="0">
              <a:spcBef>
                <a:spcPts val="0"/>
              </a:spcBef>
              <a:buNone/>
            </a:pPr>
            <a:r>
              <a:rPr lang="en-GB"/>
              <a:t>Who is our client?</a:t>
            </a:r>
          </a:p>
        </p:txBody>
      </p:sp>
      <p:sp>
        <p:nvSpPr>
          <p:cNvPr id="191" name="Shape 191"/>
          <p:cNvSpPr txBox="1"/>
          <p:nvPr>
            <p:ph idx="1" type="body"/>
          </p:nvPr>
        </p:nvSpPr>
        <p:spPr>
          <a:xfrm>
            <a:off x="1297500" y="1567550"/>
            <a:ext cx="7038900" cy="29112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buChar char="●"/>
            </a:pPr>
            <a:r>
              <a:rPr lang="en-GB"/>
              <a:t>ABB Ports </a:t>
            </a:r>
            <a:br>
              <a:rPr lang="en-GB"/>
            </a:br>
          </a:p>
          <a:p>
            <a:pPr indent="-311150" lvl="0" marL="457200" rtl="0">
              <a:spcBef>
                <a:spcPts val="0"/>
              </a:spcBef>
              <a:spcAft>
                <a:spcPts val="0"/>
              </a:spcAft>
              <a:buSzPct val="100000"/>
              <a:buChar char="●"/>
            </a:pPr>
            <a:r>
              <a:rPr lang="en-GB"/>
              <a:t>Application lifecycle management software called TeamForge</a:t>
            </a:r>
            <a:br>
              <a:rPr lang="en-GB"/>
            </a:br>
          </a:p>
          <a:p>
            <a:pPr indent="-311150" lvl="0" marL="457200" rtl="0">
              <a:spcBef>
                <a:spcPts val="0"/>
              </a:spcBef>
              <a:buSzPct val="100000"/>
              <a:buChar char="●"/>
            </a:pPr>
            <a:r>
              <a:rPr lang="en-GB"/>
              <a:t> But what is the problem?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0" st="0"/>
                                            </p:txEl>
                                          </p:spTgt>
                                        </p:tgtEl>
                                        <p:attrNameLst>
                                          <p:attrName>style.visibility</p:attrName>
                                        </p:attrNameLst>
                                      </p:cBhvr>
                                      <p:to>
                                        <p:strVal val="visible"/>
                                      </p:to>
                                    </p:set>
                                    <p:animEffect filter="fade" transition="in">
                                      <p:cBhvr>
                                        <p:cTn dur="1000"/>
                                        <p:tgtEl>
                                          <p:spTgt spid="1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1" st="1"/>
                                            </p:txEl>
                                          </p:spTgt>
                                        </p:tgtEl>
                                        <p:attrNameLst>
                                          <p:attrName>style.visibility</p:attrName>
                                        </p:attrNameLst>
                                      </p:cBhvr>
                                      <p:to>
                                        <p:strVal val="visible"/>
                                      </p:to>
                                    </p:set>
                                    <p:animEffect filter="fade" transition="in">
                                      <p:cBhvr>
                                        <p:cTn dur="1000"/>
                                        <p:tgtEl>
                                          <p:spTgt spid="1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xEl>
                                              <p:pRg end="2" st="2"/>
                                            </p:txEl>
                                          </p:spTgt>
                                        </p:tgtEl>
                                        <p:attrNameLst>
                                          <p:attrName>style.visibility</p:attrName>
                                        </p:attrNameLst>
                                      </p:cBhvr>
                                      <p:to>
                                        <p:strVal val="visible"/>
                                      </p:to>
                                    </p:set>
                                    <p:animEffect filter="fade" transition="in">
                                      <p:cBhvr>
                                        <p:cTn dur="1000"/>
                                        <p:tgtEl>
                                          <p:spTgt spid="19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lvl="0">
              <a:spcBef>
                <a:spcPts val="0"/>
              </a:spcBef>
              <a:buNone/>
            </a:pPr>
            <a:r>
              <a:rPr lang="en-GB"/>
              <a:t>What is the system they want?</a:t>
            </a:r>
          </a:p>
        </p:txBody>
      </p:sp>
      <p:sp>
        <p:nvSpPr>
          <p:cNvPr id="197" name="Shape 197"/>
          <p:cNvSpPr txBox="1"/>
          <p:nvPr>
            <p:ph idx="1" type="body"/>
          </p:nvPr>
        </p:nvSpPr>
        <p:spPr>
          <a:xfrm>
            <a:off x="1297500" y="1567550"/>
            <a:ext cx="7038900" cy="3145500"/>
          </a:xfrm>
          <a:prstGeom prst="rect">
            <a:avLst/>
          </a:prstGeom>
        </p:spPr>
        <p:txBody>
          <a:bodyPr anchorCtr="0" anchor="t" bIns="91425" lIns="91425" rIns="91425" wrap="square" tIns="91425">
            <a:noAutofit/>
          </a:bodyPr>
          <a:lstStyle/>
          <a:p>
            <a:pPr indent="-311150" lvl="0" marL="457200" rtl="0">
              <a:spcBef>
                <a:spcPts val="0"/>
              </a:spcBef>
              <a:spcAft>
                <a:spcPts val="0"/>
              </a:spcAft>
              <a:buSzPct val="100000"/>
              <a:buChar char="●"/>
            </a:pPr>
            <a:r>
              <a:rPr lang="en-GB"/>
              <a:t>Digital kanban board with drag and drop functionality </a:t>
            </a:r>
            <a:br>
              <a:rPr lang="en-GB"/>
            </a:br>
          </a:p>
          <a:p>
            <a:pPr indent="-311150" lvl="0" marL="457200" rtl="0">
              <a:spcBef>
                <a:spcPts val="0"/>
              </a:spcBef>
              <a:spcAft>
                <a:spcPts val="0"/>
              </a:spcAft>
              <a:buSzPct val="100000"/>
              <a:buChar char="●"/>
            </a:pPr>
            <a:r>
              <a:rPr lang="en-GB"/>
              <a:t>Different user rules</a:t>
            </a:r>
            <a:br>
              <a:rPr lang="en-GB"/>
            </a:br>
            <a:r>
              <a:rPr lang="en-GB"/>
              <a:t>	- </a:t>
            </a:r>
            <a:r>
              <a:rPr lang="en-GB" sz="1000"/>
              <a:t>Administrator (Team lead)</a:t>
            </a:r>
            <a:br>
              <a:rPr lang="en-GB" sz="1000"/>
            </a:br>
            <a:r>
              <a:rPr lang="en-GB" sz="1000"/>
              <a:t>	- Team member</a:t>
            </a:r>
            <a:br>
              <a:rPr lang="en-GB"/>
            </a:br>
          </a:p>
          <a:p>
            <a:pPr indent="-311150" lvl="0" marL="457200" rtl="0">
              <a:spcBef>
                <a:spcPts val="0"/>
              </a:spcBef>
              <a:spcAft>
                <a:spcPts val="0"/>
              </a:spcAft>
              <a:buSzPct val="100000"/>
              <a:buChar char="●"/>
            </a:pPr>
            <a:r>
              <a:rPr lang="en-GB"/>
              <a:t>Local users</a:t>
            </a:r>
            <a:br>
              <a:rPr lang="en-GB"/>
            </a:br>
          </a:p>
          <a:p>
            <a:pPr indent="-311150" lvl="0" marL="457200" rtl="0">
              <a:spcBef>
                <a:spcPts val="0"/>
              </a:spcBef>
              <a:spcAft>
                <a:spcPts val="0"/>
              </a:spcAft>
              <a:buSzPct val="100000"/>
              <a:buChar char="●"/>
            </a:pPr>
            <a:r>
              <a:rPr lang="en-GB"/>
              <a:t>Web application</a:t>
            </a:r>
            <a:br>
              <a:rPr lang="en-GB"/>
            </a:br>
          </a:p>
          <a:p>
            <a:pPr indent="-311150" lvl="0" marL="457200">
              <a:spcBef>
                <a:spcPts val="0"/>
              </a:spcBef>
              <a:buSzPct val="100000"/>
              <a:buChar char="●"/>
            </a:pPr>
            <a:r>
              <a:rPr lang="en-GB"/>
              <a:t>Long story short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animEffect filter="fade" transition="in">
                                      <p:cBhvr>
                                        <p:cTn dur="2400"/>
                                        <p:tgtEl>
                                          <p:spTgt spid="1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animEffect filter="fade" transition="in">
                                      <p:cBhvr>
                                        <p:cTn dur="2400"/>
                                        <p:tgtEl>
                                          <p:spTgt spid="1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animEffect filter="fade" transition="in">
                                      <p:cBhvr>
                                        <p:cTn dur="2400"/>
                                        <p:tgtEl>
                                          <p:spTgt spid="1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animEffect filter="fade" transition="in">
                                      <p:cBhvr>
                                        <p:cTn dur="2400"/>
                                        <p:tgtEl>
                                          <p:spTgt spid="19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animEffect filter="fade" transition="in">
                                      <p:cBhvr>
                                        <p:cTn dur="2400"/>
                                        <p:tgtEl>
                                          <p:spTgt spid="19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